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vml" ContentType="application/vnd.openxmlformats-officedocument.vmlDrawing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58" r:id="rId5"/>
    <p:sldId id="262" r:id="rId6"/>
    <p:sldId id="267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60" r:id="rId18"/>
    <p:sldId id="274" r:id="rId19"/>
    <p:sldId id="275" r:id="rId20"/>
    <p:sldId id="276" r:id="rId21"/>
    <p:sldId id="277" r:id="rId22"/>
    <p:sldId id="282" r:id="rId23"/>
    <p:sldId id="283" r:id="rId24"/>
    <p:sldId id="279" r:id="rId25"/>
    <p:sldId id="284" r:id="rId26"/>
    <p:sldId id="261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Расшифровка условного обозначения трансформаторов серии: Т (в начале обозначения) – трехфазный; С – сухой; З – защищенный; И – для питания электроинструмента; М – многоцелевого назначения; Т (в конце обозначения) – тороидальный. </a:t>
          </a:r>
        </a:p>
        <a:p>
          <a:pPr algn="just"/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Трансформаторы изготавливаются со степенью защиты 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IP21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, 23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мощностью от 1,6 до 100 </a:t>
          </a:r>
          <a:r>
            <a:rPr lang="ru-RU" sz="18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кВа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с понижением напряжения до 12 В, с различными группами соединения 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/∆-11; ∆/∆-0; ∆/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-11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; 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/Y-O</a:t>
          </a:r>
          <a:r>
            <a: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. </a:t>
          </a:r>
        </a:p>
        <a:p>
          <a:pPr algn="just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Климатическое исполнение У; УХЛ, ОМ </a:t>
          </a:r>
        </a:p>
        <a:p>
          <a:pPr algn="just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Категории размещения  2; 3; 5 по ГОСТ 15150.</a:t>
          </a:r>
          <a:endParaRPr lang="ru-RU" sz="18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 custLinFactNeighborX="-35309" custLinFactNeighborY="117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CFC318DB-50F1-4BFE-B7D1-EBBAFA42BFDB}" type="presOf" srcId="{D98D32D8-34C7-445E-8B58-5735FA8A8311}" destId="{C7454287-AF96-404E-8394-6245A5282D31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443FD31F-B022-4C4B-A85B-95A55EEDD441}" type="presOf" srcId="{2B864C53-13BA-4E4F-B5FB-8C070AFF51C4}" destId="{DC85C8C8-A332-4353-A8E4-680E5FF2C990}" srcOrd="0" destOrd="0" presId="urn:microsoft.com/office/officeart/2005/8/layout/hierarchy4"/>
    <dgm:cxn modelId="{E4D2D93F-C3D4-42A6-92CC-66B722EB91F5}" type="presParOf" srcId="{DC85C8C8-A332-4353-A8E4-680E5FF2C990}" destId="{F1D1C200-21BB-4B15-B3D8-72B8DE52D20D}" srcOrd="0" destOrd="0" presId="urn:microsoft.com/office/officeart/2005/8/layout/hierarchy4"/>
    <dgm:cxn modelId="{1A54C9BA-E168-49D6-8F7F-437643944ED4}" type="presParOf" srcId="{F1D1C200-21BB-4B15-B3D8-72B8DE52D20D}" destId="{C7454287-AF96-404E-8394-6245A5282D31}" srcOrd="0" destOrd="0" presId="urn:microsoft.com/office/officeart/2005/8/layout/hierarchy4"/>
    <dgm:cxn modelId="{B7F0794C-42AF-4D8D-9A2F-6B0F7DDD75C5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Расшифровка условного обозначения трансформаторов серии ТСВМ; ТСВМ (Г); ТСВМ Т (Г): </a:t>
          </a:r>
        </a:p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 (в начале обозначения) – трехфазный; С – сухой; З – защищенный; М – многоцелевого назначения; В – водозащищенный; Г – герметизированный; Т (в конце обозначения) – тороидальный.</a:t>
          </a:r>
        </a:p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Трансформаторы выполнены со степенью защиты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IP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65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мощностью от 1,6 до 6,3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кВа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 понижением напряжения до 12 В, с различными группами соединения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/∆-11; ∆/∆-0; ∆/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-11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/Y-O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</a:p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Климатическое исполнение ОМ; Т категории размещения 3; 5 по ГОСТ 15150. </a:t>
          </a:r>
        </a:p>
        <a:p>
          <a:pPr algn="just"/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just"/>
          <a:endParaRPr lang="ru-RU" sz="1400" dirty="0" smtClean="0">
            <a:solidFill>
              <a:schemeClr val="tx1"/>
            </a:solidFill>
          </a:endParaRPr>
        </a:p>
        <a:p>
          <a:pPr algn="just"/>
          <a:endParaRPr lang="ru-RU" sz="1400" dirty="0" smtClean="0">
            <a:solidFill>
              <a:schemeClr val="tx1"/>
            </a:solidFill>
          </a:endParaRPr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6B1AF81A-15E0-4D38-A562-627B8D97F882}" type="presOf" srcId="{D98D32D8-34C7-445E-8B58-5735FA8A8311}" destId="{C7454287-AF96-404E-8394-6245A5282D31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70DAED32-72C9-4C51-BC61-EFAF8A5B5B6F}" type="presOf" srcId="{2B864C53-13BA-4E4F-B5FB-8C070AFF51C4}" destId="{DC85C8C8-A332-4353-A8E4-680E5FF2C990}" srcOrd="0" destOrd="0" presId="urn:microsoft.com/office/officeart/2005/8/layout/hierarchy4"/>
    <dgm:cxn modelId="{5EC18B7A-0F07-4E79-B84C-C27AEA397A84}" type="presParOf" srcId="{DC85C8C8-A332-4353-A8E4-680E5FF2C990}" destId="{F1D1C200-21BB-4B15-B3D8-72B8DE52D20D}" srcOrd="0" destOrd="0" presId="urn:microsoft.com/office/officeart/2005/8/layout/hierarchy4"/>
    <dgm:cxn modelId="{4BB09B0A-F33C-44DC-B230-CF2808E6F183}" type="presParOf" srcId="{F1D1C200-21BB-4B15-B3D8-72B8DE52D20D}" destId="{C7454287-AF96-404E-8394-6245A5282D31}" srcOrd="0" destOrd="0" presId="urn:microsoft.com/office/officeart/2005/8/layout/hierarchy4"/>
    <dgm:cxn modelId="{D03D42E9-9490-4D89-9AED-2870A1896C2D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800" dirty="0" smtClean="0"/>
            <a:t>Расшифровка условного обозначения трансформаторов серии ТСМ; ТС; ТСМ Т; ТСЛ: </a:t>
          </a:r>
        </a:p>
        <a:p>
          <a:pPr algn="just"/>
          <a:r>
            <a:rPr lang="ru-RU" sz="1800" dirty="0" smtClean="0"/>
            <a:t>Т (в начале обозначения) – трехфазный; С – сухой; М – многоцелевого назначения; Л – лифтовый; Т (в конце обозначения) – тороидальный.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Трансформаторы выполнены со степенью защиты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IP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00.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Мощностью от 0,1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кВа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 100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кВа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с различными группами соединения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/∆-11; ∆/∆-0; ∆/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-11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 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800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</a:t>
          </a:r>
          <a:r>
            <a: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/Y-O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Климатическое исполнение </a:t>
          </a:r>
          <a:r>
            <a:rPr lang="ru-RU" sz="1800" dirty="0" smtClean="0"/>
            <a:t>У; УХЛ  категории размещения  2; 3; 5 по ГОСТ 15150.</a:t>
          </a:r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just"/>
          <a:endParaRPr lang="ru-RU" sz="1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just"/>
          <a:endParaRPr lang="ru-RU" sz="1400" dirty="0" smtClean="0">
            <a:solidFill>
              <a:schemeClr val="tx1"/>
            </a:solidFill>
          </a:endParaRPr>
        </a:p>
        <a:p>
          <a:pPr algn="just"/>
          <a:endParaRPr lang="ru-RU" sz="1400" dirty="0" smtClean="0">
            <a:solidFill>
              <a:schemeClr val="tx1"/>
            </a:solidFill>
          </a:endParaRPr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185023F3-679C-4FD7-AF6D-3233880375C1}" type="presOf" srcId="{2B864C53-13BA-4E4F-B5FB-8C070AFF51C4}" destId="{DC85C8C8-A332-4353-A8E4-680E5FF2C990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F87214B2-D08D-48C0-919C-49ADFBBEFCE0}" type="presOf" srcId="{D98D32D8-34C7-445E-8B58-5735FA8A8311}" destId="{C7454287-AF96-404E-8394-6245A5282D31}" srcOrd="0" destOrd="0" presId="urn:microsoft.com/office/officeart/2005/8/layout/hierarchy4"/>
    <dgm:cxn modelId="{1B1C7766-6129-4D1D-8616-BFD31ADCBB0F}" type="presParOf" srcId="{DC85C8C8-A332-4353-A8E4-680E5FF2C990}" destId="{F1D1C200-21BB-4B15-B3D8-72B8DE52D20D}" srcOrd="0" destOrd="0" presId="urn:microsoft.com/office/officeart/2005/8/layout/hierarchy4"/>
    <dgm:cxn modelId="{B1878BB1-99E3-45CA-8B00-810EEA74EB14}" type="presParOf" srcId="{F1D1C200-21BB-4B15-B3D8-72B8DE52D20D}" destId="{C7454287-AF96-404E-8394-6245A5282D31}" srcOrd="0" destOrd="0" presId="urn:microsoft.com/office/officeart/2005/8/layout/hierarchy4"/>
    <dgm:cxn modelId="{7E356AA4-6389-4CB1-A1C4-7AC8E579AF6E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dirty="0" smtClean="0"/>
            <a:t>По требованию заказчика возможно изготовление  трансформаторов мощностью 0,02 до 30 </a:t>
          </a:r>
          <a:r>
            <a:rPr lang="ru-RU" sz="1600" dirty="0" err="1" smtClean="0"/>
            <a:t>кВа</a:t>
          </a:r>
          <a:r>
            <a:rPr lang="ru-RU" sz="1600" dirty="0" smtClean="0"/>
            <a:t>.</a:t>
          </a:r>
        </a:p>
        <a:p>
          <a:pPr algn="just"/>
          <a:r>
            <a:rPr lang="ru-RU" sz="1600" dirty="0" smtClean="0"/>
            <a:t>Трансформаторы предназначены  для питания цепей управления, местного освещения, сигнализации и автоматики.</a:t>
          </a:r>
          <a:endParaRPr lang="en-US" sz="1600" dirty="0" smtClean="0"/>
        </a:p>
        <a:p>
          <a:pPr algn="just"/>
          <a:r>
            <a:rPr lang="en-US" sz="1600" dirty="0" smtClean="0"/>
            <a:t> </a:t>
          </a:r>
          <a:r>
            <a:rPr lang="ru-RU" sz="1600" dirty="0" smtClean="0"/>
            <a:t>Мощностью от 0,02 </a:t>
          </a:r>
          <a:r>
            <a:rPr lang="ru-RU" sz="1600" dirty="0" err="1" smtClean="0"/>
            <a:t>кВа</a:t>
          </a:r>
          <a:r>
            <a:rPr lang="ru-RU" sz="1600" dirty="0" smtClean="0"/>
            <a:t> до 30 </a:t>
          </a:r>
          <a:r>
            <a:rPr lang="ru-RU" sz="1600" dirty="0" err="1" smtClean="0"/>
            <a:t>кВа</a:t>
          </a:r>
          <a:r>
            <a:rPr lang="ru-RU" sz="1600" dirty="0" smtClean="0"/>
            <a:t>.</a:t>
          </a:r>
        </a:p>
        <a:p>
          <a:pPr algn="just"/>
          <a:r>
            <a:rPr lang="ru-RU" sz="1600" dirty="0" smtClean="0"/>
            <a:t>Расшифровка условного обозначения трансформаторов серии:</a:t>
          </a:r>
        </a:p>
        <a:p>
          <a:pPr algn="just"/>
          <a:r>
            <a:rPr lang="ru-RU" sz="1600" dirty="0" smtClean="0"/>
            <a:t>О – однофазный; С – сухой; З – защищенный; М – многоцелевого назначения; Т – тороидальный; Г – герметизированный; 1 – видоизменение трансформатора; О (в конце обозначения) – для местного освещения; Т – тороидальный; Г – герметизированный. </a:t>
          </a:r>
        </a:p>
        <a:p>
          <a:pPr algn="just"/>
          <a:r>
            <a:rPr lang="ru-RU" sz="1600" dirty="0" smtClean="0"/>
            <a:t>Климатическое исполнение У; УХЛ  категории размещения  2; 3; 4 по ГОСТ 15150.</a:t>
          </a:r>
        </a:p>
        <a:p>
          <a:pPr algn="just"/>
          <a:r>
            <a:rPr lang="ru-RU" sz="1600" dirty="0" smtClean="0"/>
            <a:t>Климатическое исполнение ОМ; Т категории размещения 3; 5 по ГОСТ 15150. </a:t>
          </a:r>
        </a:p>
        <a:p>
          <a:pPr algn="just"/>
          <a:endParaRPr lang="ru-RU" sz="1600" dirty="0" smtClean="0"/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C6BEEF06-7091-494D-B2FA-86594FC1E52C}" type="presOf" srcId="{2B864C53-13BA-4E4F-B5FB-8C070AFF51C4}" destId="{DC85C8C8-A332-4353-A8E4-680E5FF2C990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EAD8B4A7-1C1C-410F-A1FC-37124F365ACD}" type="presOf" srcId="{D98D32D8-34C7-445E-8B58-5735FA8A8311}" destId="{C7454287-AF96-404E-8394-6245A5282D31}" srcOrd="0" destOrd="0" presId="urn:microsoft.com/office/officeart/2005/8/layout/hierarchy4"/>
    <dgm:cxn modelId="{045F2E41-126C-457D-91C6-6AF105EE5D6C}" type="presParOf" srcId="{DC85C8C8-A332-4353-A8E4-680E5FF2C990}" destId="{F1D1C200-21BB-4B15-B3D8-72B8DE52D20D}" srcOrd="0" destOrd="0" presId="urn:microsoft.com/office/officeart/2005/8/layout/hierarchy4"/>
    <dgm:cxn modelId="{0A8FDE7D-67E5-48AC-9E00-2F0CAD98A271}" type="presParOf" srcId="{F1D1C200-21BB-4B15-B3D8-72B8DE52D20D}" destId="{C7454287-AF96-404E-8394-6245A5282D31}" srcOrd="0" destOrd="0" presId="urn:microsoft.com/office/officeart/2005/8/layout/hierarchy4"/>
    <dgm:cxn modelId="{0205F4EF-C232-438D-9BF5-FD7ABE7334EF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Трансформаторы серии ОСОВ; ОСВМ; ОСОВ (Г); ОСВМ (Г); ОСОВ Т; ОСВМ Т; ОСОВ Т (Г); ОСВМ Т (Г) предназначены  для питания ламп местного освещения и электроинструмента в шахтах, неопасных по пыли, газу; в производствах с повышенной влажностью (например, в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неотапливаемых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и невентилируемых подземных помещениях); для ламп в судовых, корабельных и других помещениях, в которых возможно длительное наличие воды или частая конденсация влаги на стенах и потолке.</a:t>
          </a: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Расшифровка условного обозначения трансформаторов:</a:t>
          </a: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 (в начале обозначения)  – однофазный; С – сухой; М – многоцелевого назначения; О (в конце обозначения) – для местного освещения; В –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водозащищенное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исполнение; Т – тороидальный; Г – герметизированный;</a:t>
          </a:r>
          <a:endParaRPr lang="en-US" sz="1600" dirty="0" smtClean="0"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Степень защиты 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IP65</a:t>
          </a:r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Климатическое исполнение У; УХЛ  категории размещения  2; 3; 4 по ГОСТ 15150.</a:t>
          </a: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Климатическое исполнение ОМ; Т категории размещения 3; 5 по ГОСТ 15150. </a:t>
          </a:r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C919FA41-891E-493E-87B7-928C99195DCB}" type="presOf" srcId="{2B864C53-13BA-4E4F-B5FB-8C070AFF51C4}" destId="{DC85C8C8-A332-4353-A8E4-680E5FF2C990}" srcOrd="0" destOrd="0" presId="urn:microsoft.com/office/officeart/2005/8/layout/hierarchy4"/>
    <dgm:cxn modelId="{F513C806-CB0A-4D2B-8ABB-A05E1AF945BF}" type="presOf" srcId="{D98D32D8-34C7-445E-8B58-5735FA8A8311}" destId="{C7454287-AF96-404E-8394-6245A5282D31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5D622EC4-CE00-4B0A-84BA-D3821ACFCC2C}" type="presParOf" srcId="{DC85C8C8-A332-4353-A8E4-680E5FF2C990}" destId="{F1D1C200-21BB-4B15-B3D8-72B8DE52D20D}" srcOrd="0" destOrd="0" presId="urn:microsoft.com/office/officeart/2005/8/layout/hierarchy4"/>
    <dgm:cxn modelId="{A50F9837-B490-424D-BDC5-E639E6749F00}" type="presParOf" srcId="{F1D1C200-21BB-4B15-B3D8-72B8DE52D20D}" destId="{C7454287-AF96-404E-8394-6245A5282D31}" srcOrd="0" destOrd="0" presId="urn:microsoft.com/office/officeart/2005/8/layout/hierarchy4"/>
    <dgm:cxn modelId="{39568D33-E40B-4503-B2F2-E3A465B1952F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864C53-13BA-4E4F-B5FB-8C070AFF51C4}" type="doc">
      <dgm:prSet loTypeId="urn:microsoft.com/office/officeart/2005/8/layout/hierarchy4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D32D8-34C7-445E-8B58-5735FA8A831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dirty="0" smtClean="0"/>
            <a:t>Однофазные, силовые трансформаторы серии ТЛУ, ТОЛ, ТСН, предназначенные для применения в схемах управления, автоматизации, электрических лифтов, электродвигателей. </a:t>
          </a:r>
        </a:p>
        <a:p>
          <a:pPr algn="just"/>
          <a:r>
            <a:rPr lang="ru-RU" sz="1600" dirty="0" smtClean="0"/>
            <a:t>Трансформаторы предназначены  для питания цепей управления, местного освещения, сигнализации и автоматики.</a:t>
          </a:r>
        </a:p>
        <a:p>
          <a:pPr algn="just"/>
          <a:r>
            <a:rPr lang="ru-RU" sz="1600" dirty="0" smtClean="0"/>
            <a:t>Расшифровка условного обозначения трансформаторов серии ТЛУ, ТОЛ, ТСН:</a:t>
          </a:r>
        </a:p>
        <a:p>
          <a:pPr algn="just"/>
          <a:r>
            <a:rPr lang="ru-RU" sz="1600" dirty="0" smtClean="0"/>
            <a:t>Т – трансформатор; О – однофазный; С – сухой; Л – лифтовый; Н – напряжение; У – для применения в схемах управления;</a:t>
          </a:r>
        </a:p>
        <a:p>
          <a:pPr algn="just"/>
          <a:r>
            <a:rPr lang="ru-RU" sz="1600" dirty="0" smtClean="0"/>
            <a:t>1; 2; 3 – видоизменение трансформатора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Климатическое исполнение У; УХЛ  категории размещения  2; 3; 4 по ГОСТ 15150.</a:t>
          </a:r>
        </a:p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Климатическое исполнение ОМ; Т категории размещения 3; 5 по ГОСТ 15150. </a:t>
          </a:r>
        </a:p>
      </dgm:t>
    </dgm:pt>
    <dgm:pt modelId="{9A2127ED-1251-4A84-8725-93F0582769D4}" type="parTrans" cxnId="{08CCB949-6BDF-49AE-8259-D32322408B86}">
      <dgm:prSet/>
      <dgm:spPr/>
      <dgm:t>
        <a:bodyPr/>
        <a:lstStyle/>
        <a:p>
          <a:endParaRPr lang="ru-RU"/>
        </a:p>
      </dgm:t>
    </dgm:pt>
    <dgm:pt modelId="{B381DE55-3E08-4F06-9554-BF1A2952218C}" type="sibTrans" cxnId="{08CCB949-6BDF-49AE-8259-D32322408B86}">
      <dgm:prSet/>
      <dgm:spPr/>
      <dgm:t>
        <a:bodyPr/>
        <a:lstStyle/>
        <a:p>
          <a:endParaRPr lang="ru-RU"/>
        </a:p>
      </dgm:t>
    </dgm:pt>
    <dgm:pt modelId="{DC85C8C8-A332-4353-A8E4-680E5FF2C990}" type="pres">
      <dgm:prSet presAssocID="{2B864C53-13BA-4E4F-B5FB-8C070AFF51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1C200-21BB-4B15-B3D8-72B8DE52D20D}" type="pres">
      <dgm:prSet presAssocID="{D98D32D8-34C7-445E-8B58-5735FA8A8311}" presName="vertOne" presStyleCnt="0"/>
      <dgm:spPr/>
    </dgm:pt>
    <dgm:pt modelId="{C7454287-AF96-404E-8394-6245A5282D31}" type="pres">
      <dgm:prSet presAssocID="{D98D32D8-34C7-445E-8B58-5735FA8A8311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69317-8DF0-4D0F-91EB-07BFB1BA1A6B}" type="pres">
      <dgm:prSet presAssocID="{D98D32D8-34C7-445E-8B58-5735FA8A8311}" presName="horzOne" presStyleCnt="0"/>
      <dgm:spPr/>
    </dgm:pt>
  </dgm:ptLst>
  <dgm:cxnLst>
    <dgm:cxn modelId="{18C3AEA8-03A6-4DA9-9A84-2640B95B96C3}" type="presOf" srcId="{2B864C53-13BA-4E4F-B5FB-8C070AFF51C4}" destId="{DC85C8C8-A332-4353-A8E4-680E5FF2C990}" srcOrd="0" destOrd="0" presId="urn:microsoft.com/office/officeart/2005/8/layout/hierarchy4"/>
    <dgm:cxn modelId="{08CCB949-6BDF-49AE-8259-D32322408B86}" srcId="{2B864C53-13BA-4E4F-B5FB-8C070AFF51C4}" destId="{D98D32D8-34C7-445E-8B58-5735FA8A8311}" srcOrd="0" destOrd="0" parTransId="{9A2127ED-1251-4A84-8725-93F0582769D4}" sibTransId="{B381DE55-3E08-4F06-9554-BF1A2952218C}"/>
    <dgm:cxn modelId="{58509820-E348-4FF8-BDFC-368CF7785F6C}" type="presOf" srcId="{D98D32D8-34C7-445E-8B58-5735FA8A8311}" destId="{C7454287-AF96-404E-8394-6245A5282D31}" srcOrd="0" destOrd="0" presId="urn:microsoft.com/office/officeart/2005/8/layout/hierarchy4"/>
    <dgm:cxn modelId="{DE6CB537-CBE9-4C92-B339-DCF3CA444346}" type="presParOf" srcId="{DC85C8C8-A332-4353-A8E4-680E5FF2C990}" destId="{F1D1C200-21BB-4B15-B3D8-72B8DE52D20D}" srcOrd="0" destOrd="0" presId="urn:microsoft.com/office/officeart/2005/8/layout/hierarchy4"/>
    <dgm:cxn modelId="{3F7DB6E6-BA91-4B30-A86C-F80A30FFA0AF}" type="presParOf" srcId="{F1D1C200-21BB-4B15-B3D8-72B8DE52D20D}" destId="{C7454287-AF96-404E-8394-6245A5282D31}" srcOrd="0" destOrd="0" presId="urn:microsoft.com/office/officeart/2005/8/layout/hierarchy4"/>
    <dgm:cxn modelId="{2671ED54-847A-4DA0-9629-B75A88F7868E}" type="presParOf" srcId="{F1D1C200-21BB-4B15-B3D8-72B8DE52D20D}" destId="{CFF69317-8DF0-4D0F-91EB-07BFB1BA1A6B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E2FC072-572F-4205-BAB5-F267544DD2AA}" type="datetimeFigureOut">
              <a:rPr lang="ru-RU" smtClean="0"/>
              <a:pPr/>
              <a:t>20.10.2015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4260215-62DC-47BC-911C-0AEDB6398C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5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5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5.xml"/><Relationship Id="rId7" Type="http://schemas.openxmlformats.org/officeDocument/2006/relationships/image" Target="../media/image61.jpe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6357958"/>
            <a:ext cx="8858280" cy="500042"/>
          </a:xfrm>
        </p:spPr>
        <p:txBody>
          <a:bodyPr/>
          <a:lstStyle/>
          <a:p>
            <a:r>
              <a:rPr lang="en-US" dirty="0" smtClean="0"/>
              <a:t>www.transformator.kaluga.ru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85860"/>
            <a:ext cx="9144000" cy="85725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ООО «Электротехнический завод»</a:t>
            </a:r>
            <a:endParaRPr lang="ru-RU" sz="3600" dirty="0"/>
          </a:p>
        </p:txBody>
      </p:sp>
      <p:pic>
        <p:nvPicPr>
          <p:cNvPr id="5" name="Рисунок 4" descr="ООО Электротехнический заво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14290"/>
            <a:ext cx="2625868" cy="1460124"/>
          </a:xfrm>
          <a:prstGeom prst="rect">
            <a:avLst/>
          </a:prstGeom>
        </p:spPr>
      </p:pic>
      <p:pic>
        <p:nvPicPr>
          <p:cNvPr id="17" name="Рисунок 16" descr="0_3b91_a54fc091_X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2643182"/>
            <a:ext cx="5180225" cy="3464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 advClick="0" advTm="3000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Фасса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643446"/>
            <a:ext cx="2907423" cy="19402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bertus" pitchFamily="34" charset="0"/>
              </a:rPr>
              <a:t>History of the plant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714356"/>
            <a:ext cx="7786742" cy="512605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В настоящее время ООО «Электротехнический завод» частично занимает здание первого железнодорожного вокзала на трассе </a:t>
            </a:r>
            <a:r>
              <a:rPr lang="ru-RU" sz="1400" dirty="0" err="1" smtClean="0"/>
              <a:t>Ряжско-Вяземской</a:t>
            </a:r>
            <a:r>
              <a:rPr lang="ru-RU" sz="1400" dirty="0" smtClean="0"/>
              <a:t> железной дороги, который был торжественно открыт 15 декабря 1874 года. Железнодорожный вокзал исправно служил калужанам по 1901 год. С 1901-го в здании размещались классы железнодорожного училища для детей простых мастеровых и действовал Новый театр, актёрами в котором выступали сами железнодорожники. Так продолжалось по 1917 год.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</p:txBody>
      </p:sp>
      <p:pic>
        <p:nvPicPr>
          <p:cNvPr id="8" name="Рисунок 7" descr="ООО Электротехнический завод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586" y="142852"/>
            <a:ext cx="928662" cy="51638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715008" y="6357958"/>
            <a:ext cx="3214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 descr="Без имени- Кусты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04" y="857232"/>
            <a:ext cx="6072230" cy="214314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Лестница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928934"/>
            <a:ext cx="2159601" cy="3212936"/>
          </a:xfrm>
          <a:prstGeom prst="rect">
            <a:avLst/>
          </a:prstGeom>
        </p:spPr>
      </p:pic>
      <p:pic>
        <p:nvPicPr>
          <p:cNvPr id="5" name="Рисунок 4" descr="Вокзал Паровоз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429000"/>
            <a:ext cx="4143404" cy="24026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bertus" pitchFamily="34" charset="0"/>
              </a:rPr>
              <a:t>History of the plant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786874" cy="492922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200" dirty="0" smtClean="0"/>
              <a:t>В 1921 году у здания бывшего вокзала началась другая жизнь. В нём разместились производственные мастерские, которые позже превратились в самостоятельный завод. За последние 90 лет он несколько раз менял своё название: ШРЗ – электро­ремонтная мастерская. С 1959 года – ШЗД. В 1974 году завод стал филиалом Московского электротехнического завода им. Куйбышева. В настоящее время это ООО «Электротехнический завод». Здание подверглось значительным перестройкам, и узнать в нём сегодня здание вокзала весьма проблематично.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400" dirty="0" smtClean="0"/>
              <a:t>                                          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400" dirty="0" smtClean="0"/>
              <a:t>											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			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			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			            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											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				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200" dirty="0" smtClean="0"/>
              <a:t>                        	                                                                                                                                               </a:t>
            </a:r>
            <a:r>
              <a:rPr lang="ru-RU" sz="1900" dirty="0" smtClean="0"/>
              <a:t>Конец Х</a:t>
            </a:r>
            <a:r>
              <a:rPr lang="en-US" sz="1900" dirty="0" smtClean="0"/>
              <a:t>I</a:t>
            </a:r>
            <a:r>
              <a:rPr lang="ru-RU" sz="1900" dirty="0" smtClean="0"/>
              <a:t>Х В. На перроне первого вокзала стоит паровоз фирмы</a:t>
            </a:r>
            <a:r>
              <a:rPr lang="en-US" sz="1900" b="1" dirty="0" smtClean="0"/>
              <a:t> </a:t>
            </a:r>
            <a:r>
              <a:rPr lang="en-US" sz="1900" b="1" dirty="0" err="1" smtClean="0"/>
              <a:t>Borsig</a:t>
            </a:r>
            <a:r>
              <a:rPr lang="en-US" sz="1900" b="1" dirty="0" smtClean="0"/>
              <a:t>.</a:t>
            </a:r>
            <a:r>
              <a:rPr lang="ru-RU" sz="1900" dirty="0" smtClean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/>
              <a:t>Старинная чугунная лестница, напоминающая о прежнем величии здания. </a:t>
            </a:r>
          </a:p>
        </p:txBody>
      </p:sp>
      <p:pic>
        <p:nvPicPr>
          <p:cNvPr id="8" name="Рисунок 7" descr="ООО Электротехнический завод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715008" y="6357958"/>
            <a:ext cx="3214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300906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28596" y="1571613"/>
            <a:ext cx="8229600" cy="2786082"/>
          </a:xfrm>
        </p:spPr>
        <p:txBody>
          <a:bodyPr>
            <a:normAutofit/>
          </a:bodyPr>
          <a:lstStyle/>
          <a:p>
            <a:pPr lvl="0" indent="271463" fontAlgn="base">
              <a:spcBef>
                <a:spcPct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600" dirty="0" smtClean="0">
                <a:ea typeface="Calibri" pitchFamily="34" charset="0"/>
              </a:rPr>
              <a:t>Основные этапы производства трансформаторов являются:</a:t>
            </a:r>
            <a:endParaRPr lang="en-US" sz="1600" dirty="0" smtClean="0">
              <a:ea typeface="Times New Roman" pitchFamily="18" charset="0"/>
            </a:endParaRPr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/>
              <a:t>Литьё изделий из пластмасс</a:t>
            </a:r>
            <a:r>
              <a:rPr lang="ru-RU" sz="1600" dirty="0" smtClean="0">
                <a:ea typeface="Times New Roman" pitchFamily="18" charset="0"/>
              </a:rPr>
              <a:t>;</a:t>
            </a:r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/>
              <a:t>Намоточное производство;</a:t>
            </a:r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>
                <a:ea typeface="Times New Roman" pitchFamily="18" charset="0"/>
              </a:rPr>
              <a:t>Механозаготовительное производство;</a:t>
            </a:r>
            <a:endParaRPr lang="ru-RU" sz="1600" dirty="0" smtClean="0"/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>
                <a:ea typeface="Times New Roman" pitchFamily="18" charset="0"/>
              </a:rPr>
              <a:t>Штамповочное производство;</a:t>
            </a:r>
            <a:endParaRPr lang="ru-RU" sz="1600" dirty="0" smtClean="0"/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>
                <a:ea typeface="Times New Roman" pitchFamily="18" charset="0"/>
              </a:rPr>
              <a:t>Гальваническое и лакокрасочное производство;</a:t>
            </a:r>
            <a:endParaRPr lang="ru-RU" sz="1600" dirty="0" smtClean="0"/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>
                <a:ea typeface="Times New Roman" pitchFamily="18" charset="0"/>
              </a:rPr>
              <a:t>Сборочно-монтажное производство. </a:t>
            </a:r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600" dirty="0" smtClean="0"/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r>
              <a:rPr lang="ru-RU" sz="1600" dirty="0" smtClean="0"/>
              <a:t> На предприятиях партерах имеем возможность  разместить по заданию </a:t>
            </a:r>
            <a:r>
              <a:rPr lang="ru-RU" sz="1600" dirty="0" smtClean="0">
                <a:ea typeface="Times New Roman" pitchFamily="18" charset="0"/>
              </a:rPr>
              <a:t>лазерную резку металла и формовку необходимых деталей на высокопроизводительном прессовом оборудовании с ЧПУ</a:t>
            </a:r>
            <a:r>
              <a:rPr lang="en-US" sz="1600" dirty="0" smtClean="0">
                <a:ea typeface="Times New Roman" pitchFamily="18" charset="0"/>
              </a:rPr>
              <a:t>.</a:t>
            </a:r>
            <a:endParaRPr lang="ru-RU" sz="1600" dirty="0" smtClean="0">
              <a:ea typeface="Times New Roman" pitchFamily="18" charset="0"/>
            </a:endParaRPr>
          </a:p>
          <a:p>
            <a:pPr marL="271463"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"/>
              <a:tabLst>
                <a:tab pos="914400" algn="l"/>
              </a:tabLst>
            </a:pPr>
            <a:endParaRPr lang="ru-RU" sz="1600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14348" y="4929198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Станок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4000504"/>
            <a:ext cx="2278849" cy="2398789"/>
          </a:xfrm>
          <a:prstGeom prst="rect">
            <a:avLst/>
          </a:prstGeom>
        </p:spPr>
      </p:pic>
      <p:pic>
        <p:nvPicPr>
          <p:cNvPr id="10" name="Рисунок 9" descr="0_8cb5e_fb2a0a3_-1-XX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429132"/>
            <a:ext cx="2047318" cy="1571636"/>
          </a:xfrm>
          <a:prstGeom prst="rect">
            <a:avLst/>
          </a:prstGeom>
        </p:spPr>
      </p:pic>
      <p:pic>
        <p:nvPicPr>
          <p:cNvPr id="12" name="Рисунок 11" descr="Борщ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4429132"/>
            <a:ext cx="3308904" cy="1803094"/>
          </a:xfrm>
          <a:prstGeom prst="rect">
            <a:avLst/>
          </a:prstGeom>
        </p:spPr>
      </p:pic>
      <p:pic>
        <p:nvPicPr>
          <p:cNvPr id="11" name="Рисунок 10" descr="ООО Электротехнический заво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285728"/>
            <a:ext cx="1071570" cy="595851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572428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428737"/>
            <a:ext cx="8715436" cy="1857388"/>
          </a:xfrm>
        </p:spPr>
        <p:txBody>
          <a:bodyPr/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b="1" dirty="0" err="1" smtClean="0"/>
              <a:t>Термопластавтомат</a:t>
            </a:r>
            <a:r>
              <a:rPr lang="ru-RU" sz="1800" b="1" dirty="0" smtClean="0"/>
              <a:t> (ТПА)</a:t>
            </a:r>
            <a:r>
              <a:rPr lang="ru-RU" sz="1800" dirty="0" smtClean="0"/>
              <a:t> — </a:t>
            </a:r>
            <a:r>
              <a:rPr lang="ru-RU" sz="1800" dirty="0" err="1" smtClean="0"/>
              <a:t>инжекционно-литьевая</a:t>
            </a:r>
            <a:r>
              <a:rPr lang="ru-RU" sz="1800" dirty="0" smtClean="0"/>
              <a:t> машина, применяемая для изготовления деталей из термопластов методом литья под давлением. Литьевая машина позволяет изготавливать различные детали для трансформаторов. Технология литья идеально соответствует массовому производству изделий сложной формы, важным требованием к которым является точное соответствие размерам.</a:t>
            </a:r>
          </a:p>
          <a:p>
            <a:pPr lvl="0" indent="271463" fontAlgn="base">
              <a:spcBef>
                <a:spcPct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14348" y="4929198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Борщ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3500438"/>
            <a:ext cx="6000792" cy="2446036"/>
          </a:xfrm>
          <a:prstGeom prst="rect">
            <a:avLst/>
          </a:prstGeom>
        </p:spPr>
      </p:pic>
      <p:pic>
        <p:nvPicPr>
          <p:cNvPr id="11" name="Рисунок 10" descr="Катуш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876"/>
            <a:ext cx="2446871" cy="1504787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37234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428737"/>
            <a:ext cx="8715436" cy="857255"/>
          </a:xfrm>
        </p:spPr>
        <p:txBody>
          <a:bodyPr/>
          <a:lstStyle/>
          <a:p>
            <a:pPr lvl="0" indent="271463" fontAlgn="base">
              <a:spcBef>
                <a:spcPct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dirty="0" smtClean="0"/>
              <a:t>На гидравлических пресс-автоматах из фенопласта изготавливаются различные детали для трансформаторов</a:t>
            </a: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14348" y="4929198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 descr="0_8cb5e_fb2a0a3_-1-X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4143380"/>
            <a:ext cx="2512586" cy="1928802"/>
          </a:xfrm>
          <a:prstGeom prst="rect">
            <a:avLst/>
          </a:prstGeom>
        </p:spPr>
      </p:pic>
      <p:pic>
        <p:nvPicPr>
          <p:cNvPr id="15" name="Рисунок 14" descr="Пресс автома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3116"/>
            <a:ext cx="2560338" cy="4000528"/>
          </a:xfrm>
          <a:prstGeom prst="rect">
            <a:avLst/>
          </a:prstGeom>
        </p:spPr>
      </p:pic>
      <p:pic>
        <p:nvPicPr>
          <p:cNvPr id="16" name="Рисунок 15" descr="Преесс автомат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2071678"/>
            <a:ext cx="2714644" cy="4071918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358114" cy="642918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715436" cy="4929221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ru-RU" sz="1800" dirty="0" smtClean="0"/>
              <a:t>Участок намотки катушек трансформаторов.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1800" dirty="0" smtClean="0"/>
              <a:t>Высокопроизводительное намоточное оборудование обеспечивает качественную рядовую намотку круглого провода без образования короткозамкнутых витков. Прямоугольный провод наматывается на станках собственного производства, спроектированных специалистами предприятия. В зависимости от габарита трансформатора используются литые, прессованные и штампованные электроизоляционные каркасы катушек.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14348" y="4929198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Катушки малы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3429000"/>
            <a:ext cx="1806877" cy="1543041"/>
          </a:xfrm>
          <a:prstGeom prst="rect">
            <a:avLst/>
          </a:prstGeom>
        </p:spPr>
      </p:pic>
      <p:pic>
        <p:nvPicPr>
          <p:cNvPr id="14" name="Рисунок 13" descr="pict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3571876"/>
            <a:ext cx="2857520" cy="1976451"/>
          </a:xfrm>
          <a:prstGeom prst="rect">
            <a:avLst/>
          </a:prstGeom>
        </p:spPr>
      </p:pic>
      <p:pic>
        <p:nvPicPr>
          <p:cNvPr id="13" name="Рисунок 12" descr="Намотка больши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8794" y="3857628"/>
            <a:ext cx="4214842" cy="2439896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Tm="5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Намотка больш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285992"/>
            <a:ext cx="4003370" cy="23574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2953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715436" cy="4929221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В 2014 году были приобретен новый парк станков, который позволят производить трансформаторы до 100 </a:t>
            </a:r>
            <a:r>
              <a:rPr lang="ru-RU" sz="1800" dirty="0" err="1" smtClean="0"/>
              <a:t>кВа</a:t>
            </a:r>
            <a:r>
              <a:rPr lang="ru-RU" sz="1800" dirty="0" smtClean="0"/>
              <a:t>, а также </a:t>
            </a:r>
            <a:r>
              <a:rPr lang="ru-RU" sz="1800" dirty="0" err="1" smtClean="0"/>
              <a:t>тороидальные</a:t>
            </a:r>
            <a:r>
              <a:rPr lang="ru-RU" sz="1800" dirty="0" smtClean="0"/>
              <a:t> трансформаторы. </a:t>
            </a:r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Рисунок 14" descr="Станок т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357694"/>
            <a:ext cx="3887331" cy="1913296"/>
          </a:xfrm>
          <a:prstGeom prst="rect">
            <a:avLst/>
          </a:prstGeom>
        </p:spPr>
      </p:pic>
      <p:pic>
        <p:nvPicPr>
          <p:cNvPr id="11" name="Рисунок 10" descr="Намотка то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2285992"/>
            <a:ext cx="3417512" cy="2326178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715436" cy="4929221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Вакуумная пропитка катушек с </a:t>
            </a:r>
            <a:r>
              <a:rPr lang="ru-RU" sz="1800" dirty="0" err="1" smtClean="0"/>
              <a:t>магнитопроводом</a:t>
            </a:r>
            <a:r>
              <a:rPr lang="ru-RU" sz="1800" dirty="0" smtClean="0"/>
              <a:t> - очень важный технологический процесс, влияющий на срок эксплуатации трансформаторов в различных климатических условиях. Для пропитки используется электроизоляционный лак. </a:t>
            </a: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После пропитки катушки сушат при температуре 105 °C.</a:t>
            </a:r>
            <a:endParaRPr lang="en-US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pic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3500438"/>
            <a:ext cx="2518851" cy="1714512"/>
          </a:xfrm>
          <a:prstGeom prst="rect">
            <a:avLst/>
          </a:prstGeom>
        </p:spPr>
      </p:pic>
      <p:pic>
        <p:nvPicPr>
          <p:cNvPr id="13" name="Рисунок 12" descr="20151009_1046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496"/>
            <a:ext cx="3167053" cy="2375290"/>
          </a:xfrm>
          <a:prstGeom prst="rect">
            <a:avLst/>
          </a:prstGeom>
        </p:spPr>
      </p:pic>
      <p:pic>
        <p:nvPicPr>
          <p:cNvPr id="12" name="Рисунок 11" descr="Сушил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92" y="4071942"/>
            <a:ext cx="1981487" cy="2285992"/>
          </a:xfrm>
          <a:prstGeom prst="rect">
            <a:avLst/>
          </a:prstGeom>
        </p:spPr>
      </p:pic>
    </p:spTree>
  </p:cSld>
  <p:clrMapOvr>
    <a:masterClrMapping/>
  </p:clrMapOvr>
  <p:transition spd="med" advClick="0" advTm="6594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1530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715436" cy="4929221"/>
          </a:xfrm>
        </p:spPr>
        <p:txBody>
          <a:bodyPr>
            <a:normAutofit/>
          </a:bodyPr>
          <a:lstStyle/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dirty="0" smtClean="0"/>
              <a:t>Участок штамповки и рези металла.</a:t>
            </a:r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dirty="0" smtClean="0"/>
              <a:t>Имеется свое оборудование по раскройки</a:t>
            </a:r>
            <a:r>
              <a:rPr lang="en-US" sz="1800" dirty="0" smtClean="0"/>
              <a:t> </a:t>
            </a:r>
            <a:r>
              <a:rPr lang="ru-RU" sz="1800" dirty="0" smtClean="0"/>
              <a:t>и резки электротехнической стали и металла, позволяющее раскраивать сталь на полосы требуемых размеров.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Новое изображение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928934"/>
            <a:ext cx="4124849" cy="3429024"/>
          </a:xfrm>
          <a:prstGeom prst="rect">
            <a:avLst/>
          </a:prstGeom>
        </p:spPr>
      </p:pic>
      <p:pic>
        <p:nvPicPr>
          <p:cNvPr id="7" name="Рисунок 6" descr="Новое изображение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2285992"/>
            <a:ext cx="3036115" cy="4048153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3812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Штамповка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2214554"/>
            <a:ext cx="3214710" cy="2099403"/>
          </a:xfrm>
          <a:prstGeom prst="rect">
            <a:avLst/>
          </a:prstGeom>
        </p:spPr>
      </p:pic>
      <p:pic>
        <p:nvPicPr>
          <p:cNvPr id="10" name="Рисунок 9" descr="Штамп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214554"/>
            <a:ext cx="2241074" cy="41433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1530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2844" y="1428736"/>
            <a:ext cx="9001156" cy="4929221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dirty="0" err="1" smtClean="0"/>
              <a:t>Магнитопровод</a:t>
            </a:r>
            <a:r>
              <a:rPr lang="ru-RU" sz="1800" dirty="0" smtClean="0"/>
              <a:t> изготавливается методом безотходной штамповки на участке пресс-автоматов немецкого производства. Штампы и другая специальная оснастка проектируется инженерами предприятия и изготавливается на собственном участке.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Штамп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3714752"/>
            <a:ext cx="3571900" cy="2678925"/>
          </a:xfrm>
          <a:prstGeom prst="rect">
            <a:avLst/>
          </a:prstGeom>
        </p:spPr>
      </p:pic>
      <p:pic>
        <p:nvPicPr>
          <p:cNvPr id="12" name="Рисунок 11" descr="ООО Электротехнический заво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5234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токарный 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428868"/>
            <a:ext cx="3125385" cy="3143272"/>
          </a:xfrm>
          <a:prstGeom prst="rect">
            <a:avLst/>
          </a:prstGeom>
        </p:spPr>
      </p:pic>
      <p:pic>
        <p:nvPicPr>
          <p:cNvPr id="15" name="Рисунок 14" descr="ТОКАРНЫЙ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2357430"/>
            <a:ext cx="3643306" cy="20306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1530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2844" y="1428736"/>
            <a:ext cx="8858312" cy="4929221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600" dirty="0" smtClean="0"/>
              <a:t>Предприятие обладает большим парком штамповочного, фрезеровочного, токарного оборудования и станков, необходимых для механической обработки деталей Позволяющих изготавливать все необходимые комплектующие для трансформаторов. 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 descr="ТОКАРНЫЙ 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4357694"/>
            <a:ext cx="3586859" cy="2080824"/>
          </a:xfrm>
          <a:prstGeom prst="rect">
            <a:avLst/>
          </a:prstGeom>
        </p:spPr>
      </p:pic>
      <p:pic>
        <p:nvPicPr>
          <p:cNvPr id="16" name="Рисунок 15" descr="ТОКАРНЫЙ 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4357694"/>
            <a:ext cx="2867672" cy="2071702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4609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ТОКАРНЫЙ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928802"/>
            <a:ext cx="3286148" cy="2427894"/>
          </a:xfrm>
          <a:prstGeom prst="rect">
            <a:avLst/>
          </a:prstGeom>
        </p:spPr>
      </p:pic>
      <p:pic>
        <p:nvPicPr>
          <p:cNvPr id="14" name="Рисунок 13" descr="ТОКАРНЫЙ 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3643314"/>
            <a:ext cx="4143540" cy="27634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28600"/>
            <a:ext cx="7621738" cy="75895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r>
              <a:rPr lang="ru-RU" sz="1800" dirty="0" smtClean="0"/>
              <a:t>Штампы, пресс-формы и другая специальная оснастка проектируется инженерами предприятия и изготавливается на собственном участке.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592933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Токарный 2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214554"/>
            <a:ext cx="2293369" cy="2643206"/>
          </a:xfrm>
          <a:prstGeom prst="rect">
            <a:avLst/>
          </a:prstGeom>
        </p:spPr>
      </p:pic>
      <p:pic>
        <p:nvPicPr>
          <p:cNvPr id="11" name="Рисунок 10" descr="ООО Электротехнический заво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гальвани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071678"/>
            <a:ext cx="2409070" cy="40926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372344" cy="642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2844" y="1357298"/>
            <a:ext cx="8858312" cy="5000659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1643050"/>
            <a:ext cx="8229600" cy="4786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500174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 изготавливаемые детали проходят гальваническую обработку. </a:t>
            </a:r>
            <a:endParaRPr lang="ru-RU" dirty="0"/>
          </a:p>
        </p:txBody>
      </p:sp>
      <p:pic>
        <p:nvPicPr>
          <p:cNvPr id="15" name="Рисунок 14" descr="Детали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3143248"/>
            <a:ext cx="3160046" cy="2926215"/>
          </a:xfrm>
          <a:prstGeom prst="rect">
            <a:avLst/>
          </a:prstGeom>
        </p:spPr>
      </p:pic>
      <p:pic>
        <p:nvPicPr>
          <p:cNvPr id="17" name="Рисунок 16" descr="Элементы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1857364"/>
            <a:ext cx="2809760" cy="2517911"/>
          </a:xfrm>
          <a:prstGeom prst="rect">
            <a:avLst/>
          </a:prstGeom>
        </p:spPr>
      </p:pic>
      <p:pic>
        <p:nvPicPr>
          <p:cNvPr id="18" name="Рисунок 17" descr="Детали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768" y="4262444"/>
            <a:ext cx="1571636" cy="2095514"/>
          </a:xfrm>
          <a:prstGeom prst="rect">
            <a:avLst/>
          </a:prstGeom>
        </p:spPr>
      </p:pic>
      <p:pic>
        <p:nvPicPr>
          <p:cNvPr id="11" name="Рисунок 10" descr="ООО Электротехнический завод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158030" cy="64291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2844" y="1357298"/>
            <a:ext cx="8858312" cy="5000659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1643050"/>
            <a:ext cx="8229600" cy="4786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500174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 изготавливаемые трансформаторы проходят испытания и приемку отдела технического контроля. </a:t>
            </a:r>
            <a:endParaRPr lang="ru-RU" dirty="0"/>
          </a:p>
        </p:txBody>
      </p:sp>
      <p:pic>
        <p:nvPicPr>
          <p:cNvPr id="11" name="Рисунок 10" descr="ОТК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870" y="3214686"/>
            <a:ext cx="5457254" cy="3208243"/>
          </a:xfrm>
          <a:prstGeom prst="rect">
            <a:avLst/>
          </a:prstGeom>
        </p:spPr>
      </p:pic>
      <p:pic>
        <p:nvPicPr>
          <p:cNvPr id="13" name="Рисунок 12" descr="ОТК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357430"/>
            <a:ext cx="3714776" cy="3324856"/>
          </a:xfrm>
          <a:prstGeom prst="rect">
            <a:avLst/>
          </a:prstGeom>
        </p:spPr>
      </p:pic>
      <p:pic>
        <p:nvPicPr>
          <p:cNvPr id="10" name="Рисунок 9" descr="ООО Электротехнический завод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1143008" cy="635574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229468" cy="64291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Technological capabilities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process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2844" y="1357298"/>
            <a:ext cx="8858312" cy="5000659"/>
          </a:xfrm>
        </p:spPr>
        <p:txBody>
          <a:bodyPr>
            <a:normAutofit/>
          </a:bodyPr>
          <a:lstStyle/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 smtClean="0"/>
          </a:p>
          <a:p>
            <a:pPr marL="0" lvl="0" indent="0" algn="just" fontAlgn="base">
              <a:spcBef>
                <a:spcPts val="0"/>
              </a:spcBef>
              <a:spcAft>
                <a:spcPct val="0"/>
              </a:spcAft>
              <a:buNone/>
              <a:tabLst>
                <a:tab pos="914400" algn="l"/>
              </a:tabLst>
            </a:pPr>
            <a:endParaRPr lang="ru-RU" sz="1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1643050"/>
            <a:ext cx="8229600" cy="4786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672142" y="6429396"/>
            <a:ext cx="3471858" cy="285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www.transformator.kaluga.ru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1000108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Участок сборки трансформаторов.</a:t>
            </a:r>
            <a:endParaRPr lang="ru-RU" dirty="0"/>
          </a:p>
        </p:txBody>
      </p:sp>
      <p:pic>
        <p:nvPicPr>
          <p:cNvPr id="7" name="Рисунок 6" descr="Сборка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000504"/>
            <a:ext cx="4199515" cy="2416253"/>
          </a:xfrm>
          <a:prstGeom prst="rect">
            <a:avLst/>
          </a:prstGeom>
        </p:spPr>
      </p:pic>
      <p:pic>
        <p:nvPicPr>
          <p:cNvPr id="10" name="Рисунок 9" descr="Сборка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1714488"/>
            <a:ext cx="2357422" cy="2075220"/>
          </a:xfrm>
          <a:prstGeom prst="rect">
            <a:avLst/>
          </a:prstGeom>
        </p:spPr>
      </p:pic>
      <p:pic>
        <p:nvPicPr>
          <p:cNvPr id="13" name="Рисунок 12" descr="Сборка 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500174"/>
            <a:ext cx="3448699" cy="2571744"/>
          </a:xfrm>
          <a:prstGeom prst="rect">
            <a:avLst/>
          </a:prstGeom>
        </p:spPr>
      </p:pic>
      <p:pic>
        <p:nvPicPr>
          <p:cNvPr id="11" name="Рисунок 10" descr="Сборка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3857628"/>
            <a:ext cx="2357454" cy="2482379"/>
          </a:xfrm>
          <a:prstGeom prst="rect">
            <a:avLst/>
          </a:prstGeom>
        </p:spPr>
      </p:pic>
      <p:pic>
        <p:nvPicPr>
          <p:cNvPr id="14" name="Рисунок 13" descr="Сборка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1428736"/>
            <a:ext cx="1928794" cy="2571725"/>
          </a:xfrm>
          <a:prstGeom prst="rect">
            <a:avLst/>
          </a:prstGeom>
        </p:spPr>
      </p:pic>
      <p:pic>
        <p:nvPicPr>
          <p:cNvPr id="15" name="Рисунок 14" descr="ООО Электротехнический завод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285728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ООО Электротехнический заво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1428728" cy="7944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7858180" cy="642942"/>
          </a:xfrm>
        </p:spPr>
        <p:txBody>
          <a:bodyPr>
            <a:normAutofit fontScale="90000"/>
          </a:bodyPr>
          <a:lstStyle/>
          <a:p>
            <a:pPr algn="r"/>
            <a:r>
              <a:rPr lang="en-US" sz="3200" dirty="0" smtClean="0"/>
              <a:t>The products are produced by the company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42928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ООО «Электротехнический завод» производит трансформаторы промышленного назначения мощностью от 0,02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100,0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Мы предлагаем Вашему вниманию следующую продукцию: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Трансформаторы трехфазные промышленного назначения  ТСЗИ, (алюминиевое и медное исполнение обмоток) ТСЗ, ТСЗМ, лифтовые ТСЛ, многоцелевые ТСМ.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Трансформаторы многоцелевого и промышленного назначения ОСМ, ОСМ1 и ОСМ (Г) (герметизированные).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Однофазные трансформаторы для системы управления лифтов ТЛУ, ТОЛ, ТСН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Разделительные трансформаторы трех фазные и однофазные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Тороидальные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однофазные ОСМ Т, ОСЗМ Т ,ОСМ Т(Г) и трехфазные трансформаторы 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Понижающие однофазные сухие трансформаторы промышленного назначения ОСОВ, ОСО.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Морские герметизированные трансформаторы серий ОСВМ, ОСЗМ, ТСВМ , ТСВМ (Г)и ТСЗМ.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Трансформаторы для устройств сигнализации, централизации и блокировки железнодорожного транспорта ПОБС, ПТМ, ПТ, ПРТ, СОБС, СТ, РТЭ (в обычном, герметизированном и противопожарном исполнении).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Реакторы ограничивающие для устройств сигнализации, централизации и блокировки железнодорожного транспорта РОБС.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Преобразователи частоты для устройств сигнализации, централизации и блокировки железнодорожного транспорта ПЧ.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Блоки питания для устройств сигнализации, централизации и блокировки железнодорожного транспорта БП, БПК, БРК.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Наше предприятие имеет возможность произвести другие типы трансформаторов, согласно представленного Вами технического задания. По заказу потребителей могут быть изготовлены трансформаторы с любыми сочетаниями напряжений с различными схемами и группами соединения обмоток.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43174" y="6215058"/>
            <a:ext cx="4286280" cy="50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429256" y="6286520"/>
            <a:ext cx="31086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www.transformator.kaluga.ru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9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ТСЗИ 6,3 ТСЗИ 4,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2285992" cy="228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6000792" cy="857256"/>
          </a:xfrm>
        </p:spPr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Трансформаторы трехфазные промышленного </a:t>
            </a:r>
            <a:r>
              <a:rPr lang="ru-RU" sz="1600" dirty="0" smtClean="0">
                <a:ln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назначения</a:t>
            </a:r>
            <a:br>
              <a:rPr lang="ru-RU" sz="1600" dirty="0" smtClean="0">
                <a:ln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n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ТСЗ; ТСЗИ; ТСЗМ; ТСЗ Т; ТС Т; ТСЗМ Т; 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ТСВМ Т; ТСВМ Т (Г).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571612"/>
          <a:ext cx="586740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643206" cy="364333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Трансформатор трехфазный сухой защищенный.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" name="Рисунок 19" descr="ТСЗМ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4143380"/>
            <a:ext cx="2453550" cy="2143116"/>
          </a:xfrm>
          <a:prstGeom prst="rect">
            <a:avLst/>
          </a:prstGeom>
        </p:spPr>
      </p:pic>
      <p:pic>
        <p:nvPicPr>
          <p:cNvPr id="7" name="Рисунок 6" descr="ООО Электротехнический завод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44" y="142852"/>
            <a:ext cx="928662" cy="516386"/>
          </a:xfrm>
          <a:prstGeom prst="rect">
            <a:avLst/>
          </a:prstGeom>
        </p:spPr>
      </p:pic>
    </p:spTree>
  </p:cSld>
  <p:clrMapOvr>
    <a:masterClrMapping/>
  </p:clrMapOvr>
  <p:transition spd="med" advClick="0" advTm="7000"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5867400" cy="1219200"/>
          </a:xfrm>
        </p:spPr>
        <p:txBody>
          <a:bodyPr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Трансформаторы трехфазные водозащищенные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ТСВМ ,ТСВМ (Г), ТСВМ Т; ТСВМ Т (Г).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142984"/>
          <a:ext cx="58674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605118" cy="539116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 descr="ТСВМ-4,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857232"/>
            <a:ext cx="1857388" cy="1921972"/>
          </a:xfrm>
          <a:prstGeom prst="rect">
            <a:avLst/>
          </a:prstGeom>
        </p:spPr>
      </p:pic>
      <p:pic>
        <p:nvPicPr>
          <p:cNvPr id="8" name="Рисунок 7" descr="ТСВМ 2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2857496"/>
            <a:ext cx="2643206" cy="3442698"/>
          </a:xfrm>
          <a:prstGeom prst="rect">
            <a:avLst/>
          </a:prstGeom>
        </p:spPr>
      </p:pic>
      <p:pic>
        <p:nvPicPr>
          <p:cNvPr id="10" name="Рисунок 9" descr="ТСВМ зел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72264" y="4572008"/>
            <a:ext cx="1604571" cy="16430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8000"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5867400" cy="1219200"/>
          </a:xfrm>
        </p:spPr>
        <p:txBody>
          <a:bodyPr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Трансформаторы трехфазные водозащищенные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ТСЛ, ТСМ, ТС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142984"/>
          <a:ext cx="58674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605118" cy="539116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Рисунок 11" descr="ТСЛ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1071546"/>
            <a:ext cx="2286016" cy="1714512"/>
          </a:xfrm>
          <a:prstGeom prst="rect">
            <a:avLst/>
          </a:prstGeom>
        </p:spPr>
      </p:pic>
      <p:pic>
        <p:nvPicPr>
          <p:cNvPr id="14" name="Рисунок 13" descr="тсм 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3571876"/>
            <a:ext cx="2583367" cy="2693478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5867400" cy="500066"/>
          </a:xfrm>
        </p:spPr>
        <p:txBody>
          <a:bodyPr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Однофазные трансформаторы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ОСМ, ОСМ1, ОСО, ОСЗМ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142984"/>
          <a:ext cx="58674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714644" cy="539116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Рисунок 9" descr="ОСМ-6,3 0,63 0,25 0,1 0,063.jpg"/>
          <p:cNvPicPr>
            <a:picLocks noChangeAspect="1"/>
          </p:cNvPicPr>
          <p:nvPr/>
        </p:nvPicPr>
        <p:blipFill>
          <a:blip r:embed="rId6" cstate="print">
            <a:lum bright="9000"/>
          </a:blip>
          <a:stretch>
            <a:fillRect/>
          </a:stretch>
        </p:blipFill>
        <p:spPr>
          <a:xfrm>
            <a:off x="142844" y="857232"/>
            <a:ext cx="2928926" cy="1899844"/>
          </a:xfrm>
          <a:prstGeom prst="rect">
            <a:avLst/>
          </a:prstGeom>
          <a:effectLst/>
        </p:spPr>
      </p:pic>
      <p:pic>
        <p:nvPicPr>
          <p:cNvPr id="7" name="Рисунок 6" descr="тор 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5214950"/>
            <a:ext cx="1340446" cy="1142984"/>
          </a:xfrm>
          <a:prstGeom prst="rect">
            <a:avLst/>
          </a:prstGeom>
        </p:spPr>
      </p:pic>
      <p:pic>
        <p:nvPicPr>
          <p:cNvPr id="8" name="Рисунок 7" descr="тор 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71604" y="5214950"/>
            <a:ext cx="1319717" cy="1152463"/>
          </a:xfrm>
          <a:prstGeom prst="rect">
            <a:avLst/>
          </a:prstGeom>
        </p:spPr>
      </p:pic>
      <p:pic>
        <p:nvPicPr>
          <p:cNvPr id="12" name="Рисунок 11" descr="осм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4348" y="2857496"/>
            <a:ext cx="1642334" cy="1928802"/>
          </a:xfrm>
          <a:prstGeom prst="rect">
            <a:avLst/>
          </a:prstGeom>
        </p:spPr>
      </p:pic>
    </p:spTree>
  </p:cSld>
  <p:clrMapOvr>
    <a:masterClrMapping/>
  </p:clrMapOvr>
  <p:transition spd="med" advClick="0" advTm="7000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5867400" cy="500066"/>
          </a:xfrm>
        </p:spPr>
        <p:txBody>
          <a:bodyPr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Однофазные трансформаторы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ОСОВ, ОСВМ, ОСЗМ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142984"/>
          <a:ext cx="58674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605118" cy="539116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Рисунок 7" descr="ОСВМ Т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928670"/>
            <a:ext cx="1959603" cy="2000240"/>
          </a:xfrm>
          <a:prstGeom prst="rect">
            <a:avLst/>
          </a:prstGeom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642909" y="3071810"/>
          <a:ext cx="1786139" cy="3243254"/>
        </p:xfrm>
        <a:graphic>
          <a:graphicData uri="http://schemas.openxmlformats.org/presentationml/2006/ole">
            <p:oleObj spid="_x0000_s38913" r:id="rId8" imgW="8644320" imgH="15710040" progId="">
              <p:embed/>
            </p:oleObj>
          </a:graphicData>
        </a:graphic>
      </p:graphicFrame>
    </p:spTree>
  </p:cSld>
  <p:clrMapOvr>
    <a:masterClrMapping/>
  </p:clrMapOvr>
  <p:transition spd="med" advClick="0" advTm="7000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5867400" cy="500066"/>
          </a:xfrm>
        </p:spPr>
        <p:txBody>
          <a:bodyPr/>
          <a:lstStyle/>
          <a:p>
            <a:pPr lvl="0"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Однофазные лифтовые трансформаторы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ТЛУ, ТОЛ, ТСН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type="pic" idx="1"/>
          </p:nvPr>
        </p:nvGraphicFramePr>
        <p:xfrm>
          <a:off x="3071802" y="1142984"/>
          <a:ext cx="58674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2605118" cy="5391168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 descr="ТОЛ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1071546"/>
            <a:ext cx="2530886" cy="2471734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282" y="142852"/>
            <a:ext cx="8929718" cy="50006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Трансформаторы для устройств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сигнализации, централизации и блокировки железнодорожного транспорта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half" idx="4294967295"/>
          </p:nvPr>
        </p:nvSpPr>
        <p:spPr>
          <a:xfrm>
            <a:off x="142844" y="857250"/>
            <a:ext cx="8858312" cy="407194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214281" y="571480"/>
            <a:ext cx="8643999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для устройств железнодорожной автоматики и телемеханики типов: ПОБС-2А ,ПОБС-ЗА, ПОБС-5А, ПРТ-А, ПТМ-А, ПТ-25А, РТЭ-1А, СОБС-2А,СОБС-ЗА, СОБС-ЗБ, СТ-4, СТ-5,СТ-6, СТ-ЗС.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для устройств железнодорожной автоматики и телемеханики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пожаробезопасные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типов: ПОБС-2АП, ПОБС-ЗАП, ПОБС-5АП, ПРТ-АП, ПТМ-АП, ПТ-25АП, РТЭ-1АП, СОБС-2АП, СОБС-ЗАП, СОБС-ЗБП ,СТ-4П, СТ-5П,СТ-6П, СТ-ЗСП.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для устройств железнодорожной автоматики и телемеханики герметизированные типов: ПОБС-2АГ, ПОБС-ЗАГ, ПОБС-5АГ, ПРТ-АГ, ПТМ-АГ, ПТ-25АГ,  РТЭ-1АГ, СОБС-2АГ, СОБС-ЗАГ, СОБС-ЗБГ, СТ-4Г, СТ-5Г, СТ-6Г.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для устройств железнодорожной автоматики и телемеханики с улучшенной герметизацией типов: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ПОБС-2АГВ, ПОБС-ЗАГВ, ПОБС-5АГВ, ПРТ-АГВ, ПТМ-АГВ, ПТ-25АГВ,  СОБС-2АГВ, СОБС-ЗАГВ, СОБС-ЗБГВ, СТ-4ГВ, СТ-5ГВ, СТ-6ГВ.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предназначены для применения в электрических цепях переменного тока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частоты 25Гц и 50Гц.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Трансформаторы типов ПОБС-2А, ПРТ-А и их модификаций могут использоваться в тональных рельсовых цепях.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Для трансформаторов поставляемых на экспорт допускается эксплуатация в цепях переменного тока с частотами  30 Гц и 60 Гц соответственно.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9" name="Рисунок 28" descr="ПОБ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4750242"/>
            <a:ext cx="3214710" cy="1591145"/>
          </a:xfrm>
          <a:prstGeom prst="rect">
            <a:avLst/>
          </a:prstGeom>
        </p:spPr>
      </p:pic>
      <p:pic>
        <p:nvPicPr>
          <p:cNvPr id="30" name="Рисунок 29" descr="АГ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4892942"/>
            <a:ext cx="3000396" cy="1478297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282" y="142852"/>
            <a:ext cx="8929718" cy="50006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Блоки питания, реакторы, преобразователи частоты для устройств сигнализации, централизации и блокировки железнодорожного транспорта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half" idx="4294967295"/>
          </p:nvPr>
        </p:nvSpPr>
        <p:spPr>
          <a:xfrm>
            <a:off x="142844" y="857250"/>
            <a:ext cx="8858312" cy="5391150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6357958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214281" y="571480"/>
            <a:ext cx="86439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Блоки питания</a:t>
            </a:r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 БПК, БП, БРК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реакторы</a:t>
            </a:r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 РОБС-1А, РОБС-3А, РОБС-4А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преобразователи частоты ПЧ-100,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ПЧ-150 И ПЧ-300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для устройств железнодорожной автоматики и телемеханики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предназначены для применения в электрических цепях переменного тока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частоты 25Гц и 50Гц.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 descr="РОБ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928802"/>
            <a:ext cx="1980805" cy="23431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20" y="4572008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Реактор РОБС-4а</a:t>
            </a:r>
            <a:endParaRPr lang="ru-RU" dirty="0"/>
          </a:p>
        </p:txBody>
      </p:sp>
      <p:pic>
        <p:nvPicPr>
          <p:cNvPr id="8" name="Рисунок 7" descr="бло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2214554"/>
            <a:ext cx="3424055" cy="19785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86050" y="4572008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Блоки БПК, БРК, БП</a:t>
            </a:r>
            <a:endParaRPr lang="ru-RU" dirty="0"/>
          </a:p>
        </p:txBody>
      </p:sp>
      <p:pic>
        <p:nvPicPr>
          <p:cNvPr id="12" name="Рисунок 11" descr="ПЧ 300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357430"/>
            <a:ext cx="2750331" cy="18335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36445" y="4572008"/>
            <a:ext cx="3007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Преобразователи частоты</a:t>
            </a:r>
            <a:endParaRPr lang="ru-RU" dirty="0"/>
          </a:p>
        </p:txBody>
      </p:sp>
    </p:spTree>
  </p:cSld>
  <p:clrMapOvr>
    <a:masterClrMapping/>
  </p:clrMapOvr>
  <p:transition spd="med" advClick="0" advTm="4000"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Non-standard transformers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subTitle" idx="4294967295"/>
          </p:nvPr>
        </p:nvSpPr>
        <p:spPr>
          <a:xfrm>
            <a:off x="142844" y="1571612"/>
            <a:ext cx="8786874" cy="9286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Наше предприятие имеет возможность произвести другие типы трансформаторов, согласно представленного Вами технического задания </a:t>
            </a:r>
            <a:r>
              <a:rPr lang="ru-RU" sz="1400" dirty="0" smtClean="0"/>
              <a:t>По требованию заказчика возможно изготовление нестандартных однофазных и трехфазных трансформаторов, с различными группами и схемами соединения обмоток и напряжением мощностью от 0,02 </a:t>
            </a:r>
            <a:r>
              <a:rPr lang="ru-RU" sz="1400" dirty="0" err="1" smtClean="0"/>
              <a:t>кВа</a:t>
            </a:r>
            <a:r>
              <a:rPr lang="ru-RU" sz="1400" dirty="0" smtClean="0"/>
              <a:t> до 100 </a:t>
            </a:r>
            <a:r>
              <a:rPr lang="ru-RU" sz="1400" dirty="0" err="1" smtClean="0"/>
              <a:t>кВа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643570" y="6357958"/>
            <a:ext cx="335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Рисунок 7" descr="ОСМ-1,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500306"/>
            <a:ext cx="1086739" cy="1421120"/>
          </a:xfrm>
          <a:prstGeom prst="rect">
            <a:avLst/>
          </a:prstGeom>
        </p:spPr>
      </p:pic>
      <p:pic>
        <p:nvPicPr>
          <p:cNvPr id="9" name="Рисунок 8" descr="ОСМ-4,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5" y="2500306"/>
            <a:ext cx="1485910" cy="1428760"/>
          </a:xfrm>
          <a:prstGeom prst="rect">
            <a:avLst/>
          </a:prstGeom>
        </p:spPr>
      </p:pic>
      <p:pic>
        <p:nvPicPr>
          <p:cNvPr id="10" name="Рисунок 9" descr="ОСМ-0,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2500306"/>
            <a:ext cx="968184" cy="901056"/>
          </a:xfrm>
          <a:prstGeom prst="rect">
            <a:avLst/>
          </a:prstGeom>
        </p:spPr>
      </p:pic>
      <p:pic>
        <p:nvPicPr>
          <p:cNvPr id="11" name="Рисунок 10" descr="ОСМ-0,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2500306"/>
            <a:ext cx="785818" cy="878267"/>
          </a:xfrm>
          <a:prstGeom prst="rect">
            <a:avLst/>
          </a:prstGeom>
        </p:spPr>
      </p:pic>
      <p:pic>
        <p:nvPicPr>
          <p:cNvPr id="12" name="Рисунок 11" descr="Изображение 07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14744" y="5214950"/>
            <a:ext cx="1583950" cy="1060330"/>
          </a:xfrm>
          <a:prstGeom prst="rect">
            <a:avLst/>
          </a:prstGeom>
        </p:spPr>
      </p:pic>
      <p:pic>
        <p:nvPicPr>
          <p:cNvPr id="15" name="Рисунок 14" descr="DSCN025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57" y="4125496"/>
            <a:ext cx="3000397" cy="2250298"/>
          </a:xfrm>
          <a:prstGeom prst="rect">
            <a:avLst/>
          </a:prstGeom>
        </p:spPr>
      </p:pic>
      <p:pic>
        <p:nvPicPr>
          <p:cNvPr id="17" name="Рисунок 16" descr="ЭЛ МАГНИТ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86644" y="2500306"/>
            <a:ext cx="1523979" cy="1142984"/>
          </a:xfrm>
          <a:prstGeom prst="rect">
            <a:avLst/>
          </a:prstGeom>
        </p:spPr>
      </p:pic>
      <p:pic>
        <p:nvPicPr>
          <p:cNvPr id="18" name="Рисунок 17" descr="Нестандарт 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00760" y="4714884"/>
            <a:ext cx="2909161" cy="1624763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subTitle" idx="4294967295"/>
          </p:nvPr>
        </p:nvSpPr>
        <p:spPr>
          <a:xfrm>
            <a:off x="142844" y="1571612"/>
            <a:ext cx="8786874" cy="135732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8800" dirty="0" smtClean="0">
                <a:solidFill>
                  <a:schemeClr val="bg2">
                    <a:lumMod val="25000"/>
                  </a:schemeClr>
                </a:solidFill>
                <a:latin typeface="Copperplate Gothic Bold" pitchFamily="34" charset="0"/>
              </a:rPr>
              <a:t>The END</a:t>
            </a:r>
            <a:endParaRPr lang="ru-RU" sz="8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3570" y="6357958"/>
            <a:ext cx="335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www.transformator.kaluga.ru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8735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Другая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A5A5A5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2394</TotalTime>
  <Words>1812</Words>
  <Application>Microsoft Office PowerPoint</Application>
  <PresentationFormat>Экран (4:3)</PresentationFormat>
  <Paragraphs>328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Официальная</vt:lpstr>
      <vt:lpstr>ООО «Электротехнический завод»</vt:lpstr>
      <vt:lpstr>History of the plant</vt:lpstr>
      <vt:lpstr>History of the plant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Technological capabilities and process</vt:lpstr>
      <vt:lpstr>The products are produced by the company</vt:lpstr>
      <vt:lpstr>Трансформаторы трехфазные промышленного назначения  ТСЗ; ТСЗИ; ТСЗМ; ТСЗ Т; ТС Т; ТСЗМ Т;  ТСВМ Т; ТСВМ Т (Г). </vt:lpstr>
      <vt:lpstr>Трансформаторы трехфазные водозащищенные  ТСВМ ,ТСВМ (Г), ТСВМ Т; ТСВМ Т (Г).</vt:lpstr>
      <vt:lpstr>Трансформаторы трехфазные водозащищенные  ТСЛ, ТСМ, ТС</vt:lpstr>
      <vt:lpstr>Однофазные трансформаторы  ОСМ, ОСМ1, ОСО, ОСЗМ</vt:lpstr>
      <vt:lpstr>Однофазные трансформаторы  ОСОВ, ОСВМ, ОСЗМ</vt:lpstr>
      <vt:lpstr>Однофазные лифтовые трансформаторы  ТЛУ, ТОЛ, ТСН</vt:lpstr>
      <vt:lpstr>Трансформаторы для устройств  сигнализации, централизации и блокировки железнодорожного транспорта</vt:lpstr>
      <vt:lpstr>Блоки питания, реакторы, преобразователи частоты для устройств сигнализации, централизации и блокировки железнодорожного транспорта</vt:lpstr>
      <vt:lpstr>Non-standard transformers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232</cp:revision>
  <dcterms:created xsi:type="dcterms:W3CDTF">2015-10-09T12:09:36Z</dcterms:created>
  <dcterms:modified xsi:type="dcterms:W3CDTF">2015-10-20T11:14:12Z</dcterms:modified>
</cp:coreProperties>
</file>